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2" r:id="rId6"/>
    <p:sldId id="265" r:id="rId7"/>
    <p:sldId id="269" r:id="rId8"/>
    <p:sldId id="266" r:id="rId9"/>
    <p:sldId id="271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823" autoAdjust="0"/>
  </p:normalViewPr>
  <p:slideViewPr>
    <p:cSldViewPr snapToGrid="0">
      <p:cViewPr>
        <p:scale>
          <a:sx n="70" d="100"/>
          <a:sy n="70" d="100"/>
        </p:scale>
        <p:origin x="7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603B6-1485-4690-B1D0-FAFF710EEC79}" type="datetimeFigureOut">
              <a:rPr lang="en-US" smtClean="0"/>
              <a:t>4/30/2017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1C0AD9-E8D2-477B-A9F7-6CEC74E9A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20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9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1935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72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54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Goutham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1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Goutham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15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Goutham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279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Goutham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08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81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56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Cameron/</a:t>
            </a:r>
            <a:r>
              <a:rPr lang="en-US" dirty="0" err="1"/>
              <a:t>Goutham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1C0AD9-E8D2-477B-A9F7-6CEC74E9A7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83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898F2-87EC-4FC5-BFF8-13A2268BE125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6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3E36B-8C38-42E5-B19A-FAA63B839471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44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FC4F4-A557-412A-BFFB-0466C2800D0A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89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53B7-C374-4652-AF65-53C4551A1983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7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DB41-D77D-4DFE-A812-29B62616F97E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82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8914-9B28-4C75-9F4C-071E5F20F7D0}" type="datetime1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EA2-B3B9-4224-8F9E-31FFC0951444}" type="datetime1">
              <a:rPr lang="en-US" smtClean="0"/>
              <a:t>4/30/2017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3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73206-7A98-491C-9B3C-575854190D6F}" type="datetime1">
              <a:rPr lang="en-US" smtClean="0"/>
              <a:t>4/30/2017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4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A5A20-929C-4EEB-A7D8-7E7001F49941}" type="datetime1">
              <a:rPr lang="en-US" smtClean="0"/>
              <a:t>4/30/2017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0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803E-3C9C-46B1-AD36-7FEA0947C372}" type="datetime1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33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D2B1C-C970-471A-A7CB-A535B6F5C459}" type="datetime1">
              <a:rPr lang="en-US" smtClean="0"/>
              <a:t>4/30/2017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7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AF785-8A7A-43A6-8BAA-27B3253A78C6}" type="datetime1">
              <a:rPr lang="en-US" smtClean="0"/>
              <a:t>4/30/2017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CAB90-CAE5-47D6-8809-3443196D1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48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2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 fontScale="90000"/>
          </a:bodyPr>
          <a:lstStyle/>
          <a:p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Statistical Analysis of UA WiFi Network Speed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70000"/>
              </a:lnSpc>
            </a:pPr>
            <a:r>
              <a:rPr lang="en-US" sz="2000" b="1" dirty="0"/>
              <a:t>STAT 571B – May 1, 2017</a:t>
            </a:r>
          </a:p>
          <a:p>
            <a:pPr>
              <a:lnSpc>
                <a:spcPct val="70000"/>
              </a:lnSpc>
            </a:pPr>
            <a:r>
              <a:rPr lang="en-US" sz="2000" i="1" dirty="0"/>
              <a:t>Cameron Dorsett, Goutham </a:t>
            </a:r>
            <a:r>
              <a:rPr lang="en-US" sz="2000" i="1" dirty="0" err="1"/>
              <a:t>Gunanjipalli</a:t>
            </a:r>
            <a:r>
              <a:rPr lang="en-US" sz="2000" i="1" dirty="0"/>
              <a:t>, </a:t>
            </a:r>
            <a:r>
              <a:rPr lang="en-US" sz="2000" i="1" dirty="0" err="1"/>
              <a:t>Kensaku</a:t>
            </a:r>
            <a:r>
              <a:rPr lang="en-US" sz="2000" i="1" dirty="0"/>
              <a:t> Okada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1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603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Conclusions &amp;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interactions of treatment factors statistically significant except for Time</a:t>
            </a:r>
          </a:p>
          <a:p>
            <a:r>
              <a:rPr lang="en-US" dirty="0"/>
              <a:t>Among 3 </a:t>
            </a:r>
            <a:r>
              <a:rPr lang="en-US" b="1" i="1" dirty="0"/>
              <a:t>Locations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Shantz slowest speed </a:t>
            </a:r>
          </a:p>
          <a:p>
            <a:pPr lvl="1"/>
            <a:r>
              <a:rPr lang="en-US" dirty="0"/>
              <a:t>Forbes basement slightly greater than Main Library </a:t>
            </a:r>
          </a:p>
          <a:p>
            <a:r>
              <a:rPr lang="en-US" b="1" i="1" dirty="0"/>
              <a:t>Time</a:t>
            </a:r>
            <a:r>
              <a:rPr lang="en-US" dirty="0"/>
              <a:t> with little influence on speed; same can be said for </a:t>
            </a:r>
            <a:r>
              <a:rPr lang="en-US" b="1" i="1" dirty="0"/>
              <a:t>Day</a:t>
            </a:r>
          </a:p>
          <a:p>
            <a:r>
              <a:rPr lang="en-US" b="1" i="1" dirty="0"/>
              <a:t>Who’s PC? </a:t>
            </a:r>
            <a:r>
              <a:rPr lang="en-US" dirty="0"/>
              <a:t>– PC had greater influence on network speed</a:t>
            </a:r>
          </a:p>
          <a:p>
            <a:pPr lvl="1"/>
            <a:r>
              <a:rPr lang="en-US" dirty="0"/>
              <a:t>Ex(s): processing speed, WiFi module,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10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454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 &amp;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  <a:p>
            <a:r>
              <a:rPr lang="en-US" dirty="0"/>
              <a:t>Special thanks to Dr. An, UITS team, and Brian Little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11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22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 &amp;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r>
              <a:rPr lang="en-US" sz="2400" b="1" dirty="0"/>
              <a:t>The Experiment: </a:t>
            </a:r>
          </a:p>
          <a:p>
            <a:pPr lvl="1"/>
            <a:r>
              <a:rPr lang="en-US" dirty="0"/>
              <a:t>Does UA WiFi Network Speed change with respect to location, time, day of the week, and device?</a:t>
            </a:r>
          </a:p>
          <a:p>
            <a:pPr lvl="1"/>
            <a:endParaRPr lang="en-US" dirty="0"/>
          </a:p>
          <a:p>
            <a:r>
              <a:rPr lang="en-US" sz="2400" b="1" dirty="0"/>
              <a:t>Meetings with University Information Technology Services (UITS)</a:t>
            </a:r>
          </a:p>
          <a:p>
            <a:pPr lvl="1"/>
            <a:r>
              <a:rPr lang="en-US" dirty="0"/>
              <a:t>Understanding of UA WiFi Network Structure</a:t>
            </a:r>
          </a:p>
          <a:p>
            <a:pPr lvl="1"/>
            <a:endParaRPr lang="en-US" dirty="0"/>
          </a:p>
          <a:p>
            <a:r>
              <a:rPr lang="en-US" sz="2400" b="1" dirty="0"/>
              <a:t>Data Collection</a:t>
            </a:r>
          </a:p>
          <a:p>
            <a:pPr lvl="1"/>
            <a:r>
              <a:rPr lang="en-US" dirty="0" err="1"/>
              <a:t>iPerf</a:t>
            </a:r>
            <a:r>
              <a:rPr lang="en-US" dirty="0"/>
              <a:t>- network bandwidth measurement tool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2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906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45660" y="303592"/>
            <a:ext cx="5567284" cy="58967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4677" y="488467"/>
            <a:ext cx="5735589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An Overview: UA WiFi Network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34677" y="1985238"/>
            <a:ext cx="5735590" cy="421509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1800" b="1" dirty="0"/>
              <a:t>Network Core: 3 Cisco routers/servers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Access to the internet for U of A</a:t>
            </a:r>
          </a:p>
          <a:p>
            <a:pPr>
              <a:lnSpc>
                <a:spcPct val="70000"/>
              </a:lnSpc>
            </a:pPr>
            <a:r>
              <a:rPr lang="en-US" sz="1800" b="1" dirty="0"/>
              <a:t>Distribution routers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Backup/secure the network core in case of connection failure</a:t>
            </a:r>
          </a:p>
          <a:p>
            <a:pPr>
              <a:lnSpc>
                <a:spcPct val="70000"/>
              </a:lnSpc>
            </a:pPr>
            <a:r>
              <a:rPr lang="en-US" sz="1800" b="1" dirty="0"/>
              <a:t>Switches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Connect individual devices to routers and internet</a:t>
            </a:r>
          </a:p>
          <a:p>
            <a:pPr>
              <a:lnSpc>
                <a:spcPct val="70000"/>
              </a:lnSpc>
            </a:pPr>
            <a:r>
              <a:rPr lang="en-US" sz="1800" b="1" dirty="0"/>
              <a:t>Access Points (APs)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Connect to switches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Allow devices to access wirelessly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9400 around campus</a:t>
            </a:r>
          </a:p>
          <a:p>
            <a:pPr>
              <a:lnSpc>
                <a:spcPct val="70000"/>
              </a:lnSpc>
            </a:pPr>
            <a:r>
              <a:rPr lang="en-US" sz="1800" b="1" dirty="0"/>
              <a:t>IEEE 802.11 WiFi standards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Specific to device and AP</a:t>
            </a:r>
          </a:p>
          <a:p>
            <a:pPr lvl="1">
              <a:lnSpc>
                <a:spcPct val="70000"/>
              </a:lnSpc>
            </a:pPr>
            <a:r>
              <a:rPr lang="en-US" sz="1800" dirty="0"/>
              <a:t>802.11AC – Shantz &amp; Forbes</a:t>
            </a:r>
          </a:p>
          <a:p>
            <a:pPr lvl="2">
              <a:lnSpc>
                <a:spcPct val="70000"/>
              </a:lnSpc>
            </a:pPr>
            <a:r>
              <a:rPr lang="en-US" sz="1800" dirty="0"/>
              <a:t>A, B, G, N, AC, etc.</a:t>
            </a:r>
          </a:p>
          <a:p>
            <a:pPr marL="457200" lvl="1" indent="0">
              <a:lnSpc>
                <a:spcPct val="70000"/>
              </a:lnSpc>
              <a:buNone/>
            </a:pPr>
            <a:endParaRPr lang="en-US" sz="1600" dirty="0"/>
          </a:p>
          <a:p>
            <a:pPr>
              <a:lnSpc>
                <a:spcPct val="70000"/>
              </a:lnSpc>
            </a:pPr>
            <a:endParaRPr lang="en-US" sz="1600" dirty="0"/>
          </a:p>
          <a:p>
            <a:pPr lvl="1">
              <a:lnSpc>
                <a:spcPct val="70000"/>
              </a:lnSpc>
            </a:pPr>
            <a:endParaRPr lang="en-US" sz="1600" dirty="0"/>
          </a:p>
          <a:p>
            <a:pPr>
              <a:lnSpc>
                <a:spcPct val="70000"/>
              </a:lnSpc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3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14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18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of 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7400"/>
            <a:ext cx="10515600" cy="3871762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200" b="1"/>
              <a:t>Factorial Design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24 Total Combinations of Treatments</a:t>
            </a:r>
          </a:p>
          <a:p>
            <a:pPr marL="457200" lvl="1" indent="0">
              <a:lnSpc>
                <a:spcPct val="80000"/>
              </a:lnSpc>
              <a:buNone/>
            </a:pPr>
            <a:endParaRPr lang="en-US" sz="2200"/>
          </a:p>
          <a:p>
            <a:pPr>
              <a:lnSpc>
                <a:spcPct val="80000"/>
              </a:lnSpc>
            </a:pPr>
            <a:r>
              <a:rPr lang="en-US" sz="2200" b="1"/>
              <a:t>Treatment Factors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1</a:t>
            </a:r>
            <a:r>
              <a:rPr lang="en-US" sz="2200" baseline="30000"/>
              <a:t>st</a:t>
            </a:r>
            <a:r>
              <a:rPr lang="en-US" sz="2200"/>
              <a:t> Treatment- </a:t>
            </a:r>
            <a:r>
              <a:rPr lang="en-US" sz="2200" b="1" i="1"/>
              <a:t>Location</a:t>
            </a:r>
            <a:r>
              <a:rPr lang="en-US" sz="2200"/>
              <a:t>, 3 levels: </a:t>
            </a:r>
            <a:r>
              <a:rPr lang="en-US" sz="2200" b="1" u="sng"/>
              <a:t>Forbes Basement, Shantz 440, Main Library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2</a:t>
            </a:r>
            <a:r>
              <a:rPr lang="en-US" sz="2200" baseline="30000"/>
              <a:t>nd</a:t>
            </a:r>
            <a:r>
              <a:rPr lang="en-US" sz="2200"/>
              <a:t> Treatment- </a:t>
            </a:r>
            <a:r>
              <a:rPr lang="en-US" sz="2200" b="1" i="1"/>
              <a:t>Day</a:t>
            </a:r>
            <a:r>
              <a:rPr lang="en-US" sz="2200"/>
              <a:t>, 2 levels: </a:t>
            </a:r>
            <a:r>
              <a:rPr lang="en-US" sz="2200" b="1" u="sng"/>
              <a:t>Sunday &amp; Friday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3</a:t>
            </a:r>
            <a:r>
              <a:rPr lang="en-US" sz="2200" baseline="30000"/>
              <a:t>rd</a:t>
            </a:r>
            <a:r>
              <a:rPr lang="en-US" sz="2200"/>
              <a:t> Treatment- </a:t>
            </a:r>
            <a:r>
              <a:rPr lang="en-US" sz="2200" b="1" i="1"/>
              <a:t>Time</a:t>
            </a:r>
            <a:r>
              <a:rPr lang="en-US" sz="2200"/>
              <a:t>, 2 levels: </a:t>
            </a:r>
            <a:r>
              <a:rPr lang="en-US" sz="2200" b="1" u="sng"/>
              <a:t>9 am &amp; 4 pm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4</a:t>
            </a:r>
            <a:r>
              <a:rPr lang="en-US" sz="2200" baseline="30000"/>
              <a:t>th</a:t>
            </a:r>
            <a:r>
              <a:rPr lang="en-US" sz="2200"/>
              <a:t> Treatment- </a:t>
            </a:r>
            <a:r>
              <a:rPr lang="en-US" sz="2200" b="1" i="1"/>
              <a:t>Who’s PC?</a:t>
            </a:r>
            <a:r>
              <a:rPr lang="en-US" sz="2200"/>
              <a:t>,</a:t>
            </a:r>
            <a:r>
              <a:rPr lang="en-US" sz="2200" i="1"/>
              <a:t> </a:t>
            </a:r>
            <a:r>
              <a:rPr lang="en-US" sz="2200"/>
              <a:t>2 levels: </a:t>
            </a:r>
            <a:r>
              <a:rPr lang="en-US" sz="2200" b="1" u="sng"/>
              <a:t>Goutham &amp; Cameron</a:t>
            </a:r>
          </a:p>
          <a:p>
            <a:pPr marL="457200" lvl="1" indent="0">
              <a:lnSpc>
                <a:spcPct val="80000"/>
              </a:lnSpc>
              <a:buNone/>
            </a:pPr>
            <a:endParaRPr lang="en-US" sz="2200"/>
          </a:p>
          <a:p>
            <a:pPr>
              <a:lnSpc>
                <a:spcPct val="80000"/>
              </a:lnSpc>
            </a:pPr>
            <a:r>
              <a:rPr lang="en-US" sz="2200" b="1"/>
              <a:t>40 replications/treatment (10 reps/reading * 4 readings/treatment)</a:t>
            </a:r>
          </a:p>
          <a:p>
            <a:pPr lvl="1">
              <a:lnSpc>
                <a:spcPct val="80000"/>
              </a:lnSpc>
            </a:pPr>
            <a:r>
              <a:rPr lang="en-US" sz="2200"/>
              <a:t>Observing network speed (bandwidth) @ units of [Mbits/s] via iPerf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4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323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883" y="2828925"/>
            <a:ext cx="2541746" cy="33889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756" y="306909"/>
            <a:ext cx="3047998" cy="228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en-US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Methodology: iPerf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r>
              <a:rPr lang="en-US" sz="2400" b="1" dirty="0"/>
              <a:t>Simulates Client/Server interaction</a:t>
            </a:r>
          </a:p>
          <a:p>
            <a:pPr lvl="1"/>
            <a:r>
              <a:rPr lang="en-US" dirty="0" err="1"/>
              <a:t>Kensaku</a:t>
            </a:r>
            <a:r>
              <a:rPr lang="en-US" dirty="0"/>
              <a:t>: Server</a:t>
            </a:r>
          </a:p>
          <a:p>
            <a:pPr lvl="1"/>
            <a:r>
              <a:rPr lang="en-US" dirty="0"/>
              <a:t>Goutham &amp; Cameron: Client</a:t>
            </a:r>
          </a:p>
          <a:p>
            <a:pPr lvl="1"/>
            <a:endParaRPr lang="en-US" dirty="0"/>
          </a:p>
          <a:p>
            <a:r>
              <a:rPr lang="en-US" sz="2400" b="1" dirty="0"/>
              <a:t>Provides network bandwidth readings</a:t>
            </a:r>
          </a:p>
          <a:p>
            <a:pPr lvl="1"/>
            <a:r>
              <a:rPr lang="en-US" dirty="0"/>
              <a:t>[Mbit/s]</a:t>
            </a:r>
          </a:p>
          <a:p>
            <a:pPr lvl="1"/>
            <a:endParaRPr lang="en-US" dirty="0"/>
          </a:p>
          <a:p>
            <a:r>
              <a:rPr lang="en-US" sz="2400" b="1" dirty="0"/>
              <a:t>Data collection according to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5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867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35" y="484632"/>
            <a:ext cx="4595729" cy="57332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Methodology: SAS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r>
              <a:rPr lang="en-US" sz="2000" b="1" dirty="0"/>
              <a:t>Full Factorial Design chosen to study interactions between all treatment factors</a:t>
            </a:r>
          </a:p>
          <a:p>
            <a:endParaRPr lang="en-US" sz="2000" dirty="0"/>
          </a:p>
          <a:p>
            <a:r>
              <a:rPr lang="en-US" sz="2000" b="1" dirty="0"/>
              <a:t>Nuisance factors eliminated through iPerf and design of experiment</a:t>
            </a:r>
          </a:p>
          <a:p>
            <a:pPr lvl="1"/>
            <a:r>
              <a:rPr lang="en-US" sz="2000" dirty="0"/>
              <a:t>Ex(s): distance from APs, location of server, network path</a:t>
            </a:r>
          </a:p>
          <a:p>
            <a:pPr lvl="1"/>
            <a:endParaRPr lang="en-US" sz="2000" dirty="0"/>
          </a:p>
          <a:p>
            <a:r>
              <a:rPr lang="en-US" sz="2000" b="1" dirty="0"/>
              <a:t>Response variable: network speed [Mbits/s]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6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372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361" y="1583140"/>
            <a:ext cx="4926841" cy="50769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ANOVA &amp; P-value Tables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7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795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73" y="303592"/>
            <a:ext cx="5714501" cy="58967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SAS Results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>
            <a:normAutofit/>
          </a:bodyPr>
          <a:lstStyle/>
          <a:p>
            <a:r>
              <a:rPr lang="en-US" sz="2000" b="1" dirty="0"/>
              <a:t>Based on the plot we can infer:</a:t>
            </a:r>
          </a:p>
          <a:p>
            <a:pPr lvl="1"/>
            <a:r>
              <a:rPr lang="en-US" sz="2000" dirty="0"/>
              <a:t>Main library had slowest network speed on Sunday evening</a:t>
            </a:r>
          </a:p>
          <a:p>
            <a:pPr lvl="1"/>
            <a:r>
              <a:rPr lang="en-US" sz="2000" b="1" dirty="0"/>
              <a:t>Outlier:</a:t>
            </a:r>
          </a:p>
          <a:p>
            <a:pPr lvl="2"/>
            <a:r>
              <a:rPr lang="en-US" dirty="0"/>
              <a:t>Sunday morning</a:t>
            </a:r>
          </a:p>
          <a:p>
            <a:pPr lvl="2"/>
            <a:r>
              <a:rPr lang="en-US" dirty="0"/>
              <a:t>Shantz 440</a:t>
            </a:r>
          </a:p>
          <a:p>
            <a:pPr lvl="2"/>
            <a:r>
              <a:rPr lang="en-US" dirty="0"/>
              <a:t>Cameron’s PC</a:t>
            </a:r>
          </a:p>
          <a:p>
            <a:r>
              <a:rPr lang="en-US" sz="2000" b="1" dirty="0"/>
              <a:t>Average network speed: 111.3 [Mbits/s]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8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29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3" y="3671248"/>
            <a:ext cx="5461706" cy="3084394"/>
          </a:xfrm>
          <a:ln w="12700"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215" y="109182"/>
            <a:ext cx="5409063" cy="34511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215" y="3671248"/>
            <a:ext cx="5409063" cy="308439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33" y="109182"/>
            <a:ext cx="5461706" cy="34511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CAB90-CAE5-47D6-8809-3443196D194E}" type="slidenum">
              <a:rPr lang="en-US" sz="1400" b="1" smtClean="0">
                <a:solidFill>
                  <a:schemeClr val="tx1"/>
                </a:solidFill>
              </a:rPr>
              <a:t>9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568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483</Words>
  <Application>Microsoft Office PowerPoint</Application>
  <PresentationFormat>Widescreen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 Statistical Analysis of UA WiFi Network Speed</vt:lpstr>
      <vt:lpstr>Background &amp; Introduction</vt:lpstr>
      <vt:lpstr>An Overview: UA WiFi Network Infrastructure</vt:lpstr>
      <vt:lpstr>Design of Experiment</vt:lpstr>
      <vt:lpstr>Methodology: iPerf</vt:lpstr>
      <vt:lpstr>Methodology: SAS</vt:lpstr>
      <vt:lpstr>ANOVA &amp; P-value Tables</vt:lpstr>
      <vt:lpstr>SAS Results</vt:lpstr>
      <vt:lpstr>PowerPoint Presentation</vt:lpstr>
      <vt:lpstr>Conclusions &amp; Recommendations</vt:lpstr>
      <vt:lpstr>Questions &amp;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Statistical Analysis of UA WiFi Network Speed</dc:title>
  <dc:creator>Cameron Dorsett</dc:creator>
  <cp:lastModifiedBy>Cameron Dorsett</cp:lastModifiedBy>
  <cp:revision>37</cp:revision>
  <dcterms:created xsi:type="dcterms:W3CDTF">2017-04-29T21:25:05Z</dcterms:created>
  <dcterms:modified xsi:type="dcterms:W3CDTF">2017-05-01T01:57:57Z</dcterms:modified>
</cp:coreProperties>
</file>

<file path=docProps/thumbnail.jpeg>
</file>